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68" r:id="rId21"/>
  </p:sldIdLst>
  <p:sldSz cx="18288000" cy="10287000"/>
  <p:notesSz cx="6858000" cy="9144000"/>
  <p:embeddedFontLst>
    <p:embeddedFont>
      <p:font typeface="DM Sans" pitchFamily="2" charset="0"/>
      <p:regular r:id="rId22"/>
      <p:bold r:id="rId23"/>
      <p:italic r:id="rId24"/>
      <p:boldItalic r:id="rId25"/>
    </p:embeddedFont>
    <p:embeddedFont>
      <p:font typeface="DM Sans Bold"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8.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9.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0.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1.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2.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3.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4.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5.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6.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7.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27.svg"/></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7.svg"/><Relationship Id="rId3" Type="http://schemas.openxmlformats.org/officeDocument/2006/relationships/image" Target="../media/image18.png"/><Relationship Id="rId21" Type="http://schemas.openxmlformats.org/officeDocument/2006/relationships/image" Target="../media/image22.png"/><Relationship Id="rId7" Type="http://schemas.openxmlformats.org/officeDocument/2006/relationships/image" Target="../media/image4.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0.png"/><Relationship Id="rId24" Type="http://schemas.openxmlformats.org/officeDocument/2006/relationships/image" Target="../media/image25.svg"/><Relationship Id="rId5" Type="http://schemas.openxmlformats.org/officeDocument/2006/relationships/image" Target="../media/image2.png"/><Relationship Id="rId15" Type="http://schemas.openxmlformats.org/officeDocument/2006/relationships/image" Target="../media/image14.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9.svg"/><Relationship Id="rId19"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3.svg"/><Relationship Id="rId27"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3.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4.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5.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6.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7.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386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99947" y="-1281001"/>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1970023" y="3136543"/>
            <a:ext cx="14270994" cy="3200970"/>
          </a:xfrm>
          <a:prstGeom prst="rect">
            <a:avLst/>
          </a:prstGeom>
        </p:spPr>
        <p:txBody>
          <a:bodyPr lIns="0" tIns="0" rIns="0" bIns="0" rtlCol="0" anchor="t">
            <a:spAutoFit/>
          </a:bodyPr>
          <a:lstStyle/>
          <a:p>
            <a:pPr algn="ctr">
              <a:lnSpc>
                <a:spcPts val="12218"/>
              </a:lnSpc>
            </a:pPr>
            <a:r>
              <a:rPr lang="en-US" sz="12998">
                <a:solidFill>
                  <a:srgbClr val="000000"/>
                </a:solidFill>
                <a:latin typeface="DM Sans Bold"/>
              </a:rPr>
              <a:t>Hotel Reservation Analysis</a:t>
            </a:r>
          </a:p>
        </p:txBody>
      </p:sp>
      <p:sp>
        <p:nvSpPr>
          <p:cNvPr id="18" name="TextBox 18"/>
          <p:cNvSpPr txBox="1"/>
          <p:nvPr/>
        </p:nvSpPr>
        <p:spPr>
          <a:xfrm>
            <a:off x="5462911" y="7449147"/>
            <a:ext cx="8459795" cy="5780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Presented by Neha Prasad</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2238588"/>
            <a:ext cx="6998061" cy="1570978"/>
            <a:chOff x="0" y="0"/>
            <a:chExt cx="2342659" cy="857492"/>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6. How many reservations fall on a weekend ?</a:t>
              </a:r>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393" t="21893" r="36592" b="51955"/>
          <a:stretch/>
        </p:blipFill>
        <p:spPr>
          <a:xfrm>
            <a:off x="6553200" y="4460139"/>
            <a:ext cx="10420350" cy="4260428"/>
          </a:xfrm>
          <a:prstGeom prst="rect">
            <a:avLst/>
          </a:prstGeom>
        </p:spPr>
      </p:pic>
    </p:spTree>
    <p:extLst>
      <p:ext uri="{BB962C8B-B14F-4D97-AF65-F5344CB8AC3E}">
        <p14:creationId xmlns:p14="http://schemas.microsoft.com/office/powerpoint/2010/main" val="160295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2238588"/>
            <a:ext cx="7379061" cy="1570978"/>
            <a:chOff x="0" y="0"/>
            <a:chExt cx="2470202" cy="857492"/>
          </a:xfrm>
        </p:grpSpPr>
        <p:sp>
          <p:nvSpPr>
            <p:cNvPr id="6" name="Freeform 6"/>
            <p:cNvSpPr/>
            <p:nvPr/>
          </p:nvSpPr>
          <p:spPr>
            <a:xfrm>
              <a:off x="0" y="0"/>
              <a:ext cx="2470202" cy="76496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7. What is the highest and lowest lead time for reservations?</a:t>
              </a:r>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2656" t="21893" r="41006" b="51599"/>
          <a:stretch/>
        </p:blipFill>
        <p:spPr>
          <a:xfrm>
            <a:off x="6400800" y="4391230"/>
            <a:ext cx="10572750" cy="4260429"/>
          </a:xfrm>
          <a:prstGeom prst="rect">
            <a:avLst/>
          </a:prstGeom>
        </p:spPr>
      </p:pic>
    </p:spTree>
    <p:extLst>
      <p:ext uri="{BB962C8B-B14F-4D97-AF65-F5344CB8AC3E}">
        <p14:creationId xmlns:p14="http://schemas.microsoft.com/office/powerpoint/2010/main" val="1309901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838200" y="2238588"/>
            <a:ext cx="7924799" cy="1492598"/>
            <a:chOff x="0" y="0"/>
            <a:chExt cx="2342659" cy="857492"/>
          </a:xfrm>
        </p:grpSpPr>
        <p:sp>
          <p:nvSpPr>
            <p:cNvPr id="6" name="Freeform 6"/>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8. What is the most common market segment type for reservations?</a:t>
              </a:r>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393" t="17506" r="40270" b="50035"/>
          <a:stretch/>
        </p:blipFill>
        <p:spPr>
          <a:xfrm>
            <a:off x="6553200" y="4475598"/>
            <a:ext cx="10287000" cy="4173101"/>
          </a:xfrm>
          <a:prstGeom prst="rect">
            <a:avLst/>
          </a:prstGeom>
        </p:spPr>
      </p:pic>
    </p:spTree>
    <p:extLst>
      <p:ext uri="{BB962C8B-B14F-4D97-AF65-F5344CB8AC3E}">
        <p14:creationId xmlns:p14="http://schemas.microsoft.com/office/powerpoint/2010/main" val="364778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2238588"/>
            <a:ext cx="7226662" cy="1570978"/>
            <a:chOff x="0" y="0"/>
            <a:chExt cx="2419185" cy="857492"/>
          </a:xfrm>
        </p:grpSpPr>
        <p:sp>
          <p:nvSpPr>
            <p:cNvPr id="6" name="Freeform 6"/>
            <p:cNvSpPr/>
            <p:nvPr/>
          </p:nvSpPr>
          <p:spPr>
            <a:xfrm>
              <a:off x="0" y="0"/>
              <a:ext cx="2419185" cy="831535"/>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9. How many reservations have a booking status of "Confirmed"?</a:t>
              </a:r>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393" t="25816" r="38063" b="51955"/>
          <a:stretch/>
        </p:blipFill>
        <p:spPr>
          <a:xfrm>
            <a:off x="6553200" y="4460140"/>
            <a:ext cx="10420350" cy="4188560"/>
          </a:xfrm>
          <a:prstGeom prst="rect">
            <a:avLst/>
          </a:prstGeom>
        </p:spPr>
      </p:pic>
    </p:spTree>
    <p:extLst>
      <p:ext uri="{BB962C8B-B14F-4D97-AF65-F5344CB8AC3E}">
        <p14:creationId xmlns:p14="http://schemas.microsoft.com/office/powerpoint/2010/main" val="2435088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2238588"/>
            <a:ext cx="7226662" cy="1804354"/>
            <a:chOff x="0" y="0"/>
            <a:chExt cx="2419185" cy="984876"/>
          </a:xfrm>
        </p:grpSpPr>
        <p:sp>
          <p:nvSpPr>
            <p:cNvPr id="6" name="Freeform 6"/>
            <p:cNvSpPr/>
            <p:nvPr/>
          </p:nvSpPr>
          <p:spPr>
            <a:xfrm>
              <a:off x="0" y="0"/>
              <a:ext cx="2419185" cy="984876"/>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10. What is the total number of adults and children across all reservations?</a:t>
              </a:r>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163" t="22033" r="32724" b="52502"/>
          <a:stretch/>
        </p:blipFill>
        <p:spPr>
          <a:xfrm>
            <a:off x="6477000" y="4460140"/>
            <a:ext cx="10496550" cy="4260428"/>
          </a:xfrm>
          <a:prstGeom prst="rect">
            <a:avLst/>
          </a:prstGeom>
        </p:spPr>
      </p:pic>
    </p:spTree>
    <p:extLst>
      <p:ext uri="{BB962C8B-B14F-4D97-AF65-F5344CB8AC3E}">
        <p14:creationId xmlns:p14="http://schemas.microsoft.com/office/powerpoint/2010/main" val="3337690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3161" y="2110781"/>
            <a:ext cx="7607662" cy="1932160"/>
            <a:chOff x="-729" y="-69761"/>
            <a:chExt cx="2546728" cy="1054637"/>
          </a:xfrm>
        </p:grpSpPr>
        <p:sp>
          <p:nvSpPr>
            <p:cNvPr id="6" name="Freeform 6"/>
            <p:cNvSpPr/>
            <p:nvPr/>
          </p:nvSpPr>
          <p:spPr>
            <a:xfrm>
              <a:off x="-729" y="-69761"/>
              <a:ext cx="2546728" cy="1054637"/>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11. What is the average number of weekend nights for reservations involving children?</a:t>
              </a:r>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163" t="23328" r="28337" b="52503"/>
          <a:stretch/>
        </p:blipFill>
        <p:spPr>
          <a:xfrm>
            <a:off x="6553200" y="4460139"/>
            <a:ext cx="10420350" cy="4260429"/>
          </a:xfrm>
          <a:prstGeom prst="rect">
            <a:avLst/>
          </a:prstGeom>
        </p:spPr>
      </p:pic>
    </p:spTree>
    <p:extLst>
      <p:ext uri="{BB962C8B-B14F-4D97-AF65-F5344CB8AC3E}">
        <p14:creationId xmlns:p14="http://schemas.microsoft.com/office/powerpoint/2010/main" val="2141299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2238588"/>
            <a:ext cx="7226662" cy="1570978"/>
            <a:chOff x="0" y="0"/>
            <a:chExt cx="2419185" cy="857492"/>
          </a:xfrm>
        </p:grpSpPr>
        <p:sp>
          <p:nvSpPr>
            <p:cNvPr id="6" name="Freeform 6"/>
            <p:cNvSpPr/>
            <p:nvPr/>
          </p:nvSpPr>
          <p:spPr>
            <a:xfrm>
              <a:off x="0" y="0"/>
              <a:ext cx="2419185" cy="831535"/>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12. How many reservations were made in each month of the year?</a:t>
              </a:r>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076700"/>
            <a:ext cx="10955456" cy="4842961"/>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2431" t="20728" r="40768" b="28570"/>
          <a:stretch/>
        </p:blipFill>
        <p:spPr>
          <a:xfrm>
            <a:off x="6477000" y="4246170"/>
            <a:ext cx="10496550" cy="4474399"/>
          </a:xfrm>
          <a:prstGeom prst="rect">
            <a:avLst/>
          </a:prstGeom>
        </p:spPr>
      </p:pic>
    </p:spTree>
    <p:extLst>
      <p:ext uri="{BB962C8B-B14F-4D97-AF65-F5344CB8AC3E}">
        <p14:creationId xmlns:p14="http://schemas.microsoft.com/office/powerpoint/2010/main" val="1299716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586753" y="1830235"/>
            <a:ext cx="8557248" cy="2074582"/>
            <a:chOff x="-190339" y="-222893"/>
            <a:chExt cx="2864610" cy="1132376"/>
          </a:xfrm>
        </p:grpSpPr>
        <p:sp>
          <p:nvSpPr>
            <p:cNvPr id="6" name="Freeform 6"/>
            <p:cNvSpPr/>
            <p:nvPr/>
          </p:nvSpPr>
          <p:spPr>
            <a:xfrm>
              <a:off x="-190339" y="-222893"/>
              <a:ext cx="2864610" cy="1132376"/>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13. What is the average number of nights (both weekend and weekday) spent by guests for each room type?</a:t>
              </a:r>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163" t="23328" r="37112" b="41571"/>
          <a:stretch/>
        </p:blipFill>
        <p:spPr>
          <a:xfrm>
            <a:off x="6477000" y="4470224"/>
            <a:ext cx="10496550" cy="4260428"/>
          </a:xfrm>
          <a:prstGeom prst="rect">
            <a:avLst/>
          </a:prstGeom>
        </p:spPr>
      </p:pic>
    </p:spTree>
    <p:extLst>
      <p:ext uri="{BB962C8B-B14F-4D97-AF65-F5344CB8AC3E}">
        <p14:creationId xmlns:p14="http://schemas.microsoft.com/office/powerpoint/2010/main" val="1396936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1565463"/>
            <a:ext cx="8445861" cy="2477476"/>
            <a:chOff x="0" y="-367414"/>
            <a:chExt cx="2827322" cy="1352289"/>
          </a:xfrm>
        </p:grpSpPr>
        <p:sp>
          <p:nvSpPr>
            <p:cNvPr id="6" name="Freeform 6"/>
            <p:cNvSpPr/>
            <p:nvPr/>
          </p:nvSpPr>
          <p:spPr>
            <a:xfrm>
              <a:off x="0" y="-367414"/>
              <a:ext cx="2827322" cy="1352289"/>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14. For reservations involving children, what is the most common room </a:t>
              </a:r>
              <a:r>
                <a:rPr lang="en-US" sz="4000" b="1" u="none" dirty="0" err="1">
                  <a:solidFill>
                    <a:srgbClr val="000000"/>
                  </a:solidFill>
                </a:rPr>
                <a:t>type,and</a:t>
              </a:r>
              <a:r>
                <a:rPr lang="en-US" sz="4000" b="1" u="none" dirty="0">
                  <a:solidFill>
                    <a:srgbClr val="000000"/>
                  </a:solidFill>
                </a:rPr>
                <a:t> what is the average</a:t>
              </a:r>
            </a:p>
            <a:p>
              <a:pPr lvl="0" algn="ctr">
                <a:spcBef>
                  <a:spcPct val="0"/>
                </a:spcBef>
              </a:pPr>
              <a:r>
                <a:rPr lang="en-US" sz="4000" b="1" u="none" dirty="0">
                  <a:solidFill>
                    <a:srgbClr val="000000"/>
                  </a:solidFill>
                </a:rPr>
                <a:t>price for that room type?</a:t>
              </a:r>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163" t="17334" r="52468" b="45583"/>
          <a:stretch/>
        </p:blipFill>
        <p:spPr>
          <a:xfrm>
            <a:off x="6477000" y="4460139"/>
            <a:ext cx="10496550" cy="4260429"/>
          </a:xfrm>
          <a:prstGeom prst="rect">
            <a:avLst/>
          </a:prstGeom>
        </p:spPr>
      </p:pic>
    </p:spTree>
    <p:extLst>
      <p:ext uri="{BB962C8B-B14F-4D97-AF65-F5344CB8AC3E}">
        <p14:creationId xmlns:p14="http://schemas.microsoft.com/office/powerpoint/2010/main" val="1161391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2052172"/>
            <a:ext cx="7683861" cy="1934734"/>
            <a:chOff x="0" y="-101752"/>
            <a:chExt cx="2572236" cy="1056042"/>
          </a:xfrm>
        </p:grpSpPr>
        <p:sp>
          <p:nvSpPr>
            <p:cNvPr id="6" name="Freeform 6"/>
            <p:cNvSpPr/>
            <p:nvPr/>
          </p:nvSpPr>
          <p:spPr>
            <a:xfrm>
              <a:off x="0" y="-101752"/>
              <a:ext cx="2572236" cy="105604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15. Find the market segment type that generates the highest average price per room.</a:t>
              </a:r>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163" t="20728" r="43693" b="48725"/>
          <a:stretch/>
        </p:blipFill>
        <p:spPr>
          <a:xfrm>
            <a:off x="6477000" y="4460139"/>
            <a:ext cx="10496550" cy="4260429"/>
          </a:xfrm>
          <a:prstGeom prst="rect">
            <a:avLst/>
          </a:prstGeom>
        </p:spPr>
      </p:pic>
    </p:spTree>
    <p:extLst>
      <p:ext uri="{BB962C8B-B14F-4D97-AF65-F5344CB8AC3E}">
        <p14:creationId xmlns:p14="http://schemas.microsoft.com/office/powerpoint/2010/main" val="3248699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04950" y="2345718"/>
            <a:ext cx="7848753" cy="22821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Project Description</a:t>
            </a:r>
          </a:p>
        </p:txBody>
      </p:sp>
      <p:sp>
        <p:nvSpPr>
          <p:cNvPr id="5" name="TextBox 5"/>
          <p:cNvSpPr txBox="1"/>
          <p:nvPr/>
        </p:nvSpPr>
        <p:spPr>
          <a:xfrm>
            <a:off x="1299723" y="4798032"/>
            <a:ext cx="9397925" cy="3173547"/>
          </a:xfrm>
          <a:prstGeom prst="rect">
            <a:avLst/>
          </a:prstGeom>
        </p:spPr>
        <p:txBody>
          <a:bodyPr lIns="0" tIns="0" rIns="0" bIns="0" rtlCol="0" anchor="t">
            <a:spAutoFit/>
          </a:bodyPr>
          <a:lstStyle/>
          <a:p>
            <a:pPr marL="0" lvl="0" indent="0" algn="l">
              <a:lnSpc>
                <a:spcPts val="3220"/>
              </a:lnSpc>
              <a:spcBef>
                <a:spcPct val="0"/>
              </a:spcBef>
            </a:pPr>
            <a:r>
              <a:rPr lang="en-US" sz="2385" spc="143">
                <a:solidFill>
                  <a:srgbClr val="000000"/>
                </a:solidFill>
                <a:latin typeface="DM Sans"/>
              </a:rPr>
              <a:t>In this data-driven project, I'll analyze a hotel reservation dataset using SQL to uncover trends and preferences that impact guest satisfaction and hotel performance. The insights gained will guide strategic decisions, enhance guest experiences, and optimize operational efficiency. This analysis aims to provide a comprehensive understanding of the factors influencing hotel bookings and profitability.</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 very much!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775818" y="818672"/>
            <a:ext cx="15108670" cy="1177290"/>
          </a:xfrm>
          <a:prstGeom prst="rect">
            <a:avLst/>
          </a:prstGeom>
        </p:spPr>
        <p:txBody>
          <a:bodyPr lIns="0" tIns="0" rIns="0" bIns="0" rtlCol="0" anchor="t">
            <a:spAutoFit/>
          </a:bodyPr>
          <a:lstStyle/>
          <a:p>
            <a:pPr algn="ctr">
              <a:lnSpc>
                <a:spcPts val="8730"/>
              </a:lnSpc>
            </a:pPr>
            <a:r>
              <a:rPr lang="en-US" sz="9000">
                <a:solidFill>
                  <a:srgbClr val="000000"/>
                </a:solidFill>
                <a:latin typeface="DM Sans Bold"/>
              </a:rPr>
              <a:t>Dataset Details</a:t>
            </a:r>
          </a:p>
        </p:txBody>
      </p:sp>
      <p:sp>
        <p:nvSpPr>
          <p:cNvPr id="4" name="TextBox 4"/>
          <p:cNvSpPr txBox="1"/>
          <p:nvPr/>
        </p:nvSpPr>
        <p:spPr>
          <a:xfrm>
            <a:off x="2276859" y="2387891"/>
            <a:ext cx="15736030" cy="7395294"/>
          </a:xfrm>
          <a:prstGeom prst="rect">
            <a:avLst/>
          </a:prstGeom>
        </p:spPr>
        <p:txBody>
          <a:bodyPr lIns="0" tIns="0" rIns="0" bIns="0" rtlCol="0" anchor="t">
            <a:spAutoFit/>
          </a:bodyPr>
          <a:lstStyle/>
          <a:p>
            <a:pPr algn="l">
              <a:lnSpc>
                <a:spcPts val="3391"/>
              </a:lnSpc>
            </a:pPr>
            <a:r>
              <a:rPr lang="en-US" sz="2512" spc="150" dirty="0">
                <a:solidFill>
                  <a:srgbClr val="000000"/>
                </a:solidFill>
                <a:latin typeface="DM Sans"/>
              </a:rPr>
              <a:t>The dataset includes the following columns:</a:t>
            </a:r>
          </a:p>
          <a:p>
            <a:pPr algn="l">
              <a:lnSpc>
                <a:spcPts val="3391"/>
              </a:lnSpc>
            </a:pPr>
            <a:endParaRPr lang="en-US" sz="2512" spc="150" dirty="0">
              <a:solidFill>
                <a:srgbClr val="000000"/>
              </a:solidFill>
              <a:latin typeface="DM Sans"/>
            </a:endParaRPr>
          </a:p>
          <a:p>
            <a:pPr algn="l">
              <a:lnSpc>
                <a:spcPts val="3391"/>
              </a:lnSpc>
            </a:pPr>
            <a:r>
              <a:rPr lang="en-US" sz="2512" spc="150" dirty="0" err="1">
                <a:solidFill>
                  <a:srgbClr val="000000"/>
                </a:solidFill>
                <a:latin typeface="DM Sans Bold"/>
              </a:rPr>
              <a:t>Booking_ID</a:t>
            </a:r>
            <a:r>
              <a:rPr lang="en-US" sz="2512" spc="150" dirty="0">
                <a:solidFill>
                  <a:srgbClr val="000000"/>
                </a:solidFill>
                <a:latin typeface="DM Sans Bold"/>
              </a:rPr>
              <a:t>:</a:t>
            </a:r>
            <a:r>
              <a:rPr lang="en-US" sz="2512" spc="150" dirty="0">
                <a:solidFill>
                  <a:srgbClr val="000000"/>
                </a:solidFill>
                <a:latin typeface="DM Sans"/>
              </a:rPr>
              <a:t> A unique identifier for each hotel reservation.</a:t>
            </a:r>
          </a:p>
          <a:p>
            <a:pPr algn="l">
              <a:lnSpc>
                <a:spcPts val="3391"/>
              </a:lnSpc>
            </a:pPr>
            <a:r>
              <a:rPr lang="en-US" sz="2512" spc="150" dirty="0" err="1">
                <a:solidFill>
                  <a:srgbClr val="000000"/>
                </a:solidFill>
                <a:latin typeface="DM Sans Bold"/>
              </a:rPr>
              <a:t>no_of_adults</a:t>
            </a:r>
            <a:r>
              <a:rPr lang="en-US" sz="2512" spc="150" dirty="0">
                <a:solidFill>
                  <a:srgbClr val="000000"/>
                </a:solidFill>
                <a:latin typeface="DM Sans Bold"/>
              </a:rPr>
              <a:t>:</a:t>
            </a:r>
            <a:r>
              <a:rPr lang="en-US" sz="2512" spc="150" dirty="0">
                <a:solidFill>
                  <a:srgbClr val="000000"/>
                </a:solidFill>
                <a:latin typeface="DM Sans"/>
              </a:rPr>
              <a:t> The number of adults in the reservation.</a:t>
            </a:r>
          </a:p>
          <a:p>
            <a:pPr algn="l">
              <a:lnSpc>
                <a:spcPts val="3391"/>
              </a:lnSpc>
            </a:pPr>
            <a:r>
              <a:rPr lang="en-US" sz="2512" spc="150" dirty="0" err="1">
                <a:solidFill>
                  <a:srgbClr val="000000"/>
                </a:solidFill>
                <a:latin typeface="DM Sans Bold"/>
              </a:rPr>
              <a:t>no_of_children</a:t>
            </a:r>
            <a:r>
              <a:rPr lang="en-US" sz="2512" spc="150" dirty="0">
                <a:solidFill>
                  <a:srgbClr val="000000"/>
                </a:solidFill>
                <a:latin typeface="DM Sans Bold"/>
              </a:rPr>
              <a:t>:</a:t>
            </a:r>
            <a:r>
              <a:rPr lang="en-US" sz="2512" spc="150" dirty="0">
                <a:solidFill>
                  <a:srgbClr val="000000"/>
                </a:solidFill>
                <a:latin typeface="DM Sans"/>
              </a:rPr>
              <a:t> The number of children in the reservation.</a:t>
            </a:r>
          </a:p>
          <a:p>
            <a:pPr algn="l">
              <a:lnSpc>
                <a:spcPts val="3391"/>
              </a:lnSpc>
            </a:pPr>
            <a:r>
              <a:rPr lang="en-US" sz="2512" spc="150" dirty="0" err="1">
                <a:solidFill>
                  <a:srgbClr val="000000"/>
                </a:solidFill>
                <a:latin typeface="DM Sans Bold"/>
              </a:rPr>
              <a:t>no_of_weekend_nights</a:t>
            </a:r>
            <a:r>
              <a:rPr lang="en-US" sz="2512" spc="150" dirty="0">
                <a:solidFill>
                  <a:srgbClr val="000000"/>
                </a:solidFill>
                <a:latin typeface="DM Sans"/>
              </a:rPr>
              <a:t>: The number of nights in the reservation that fall on</a:t>
            </a:r>
          </a:p>
          <a:p>
            <a:pPr algn="l">
              <a:lnSpc>
                <a:spcPts val="3391"/>
              </a:lnSpc>
            </a:pPr>
            <a:r>
              <a:rPr lang="en-US" sz="2512" spc="150" dirty="0">
                <a:solidFill>
                  <a:srgbClr val="000000"/>
                </a:solidFill>
                <a:latin typeface="DM Sans"/>
              </a:rPr>
              <a:t>weekends.</a:t>
            </a:r>
          </a:p>
          <a:p>
            <a:pPr algn="l">
              <a:lnSpc>
                <a:spcPts val="3391"/>
              </a:lnSpc>
            </a:pPr>
            <a:r>
              <a:rPr lang="en-US" sz="2512" spc="150" dirty="0" err="1">
                <a:solidFill>
                  <a:srgbClr val="000000"/>
                </a:solidFill>
                <a:latin typeface="DM Sans Bold"/>
              </a:rPr>
              <a:t>no_of_week_nights</a:t>
            </a:r>
            <a:r>
              <a:rPr lang="en-US" sz="2512" spc="150" dirty="0">
                <a:solidFill>
                  <a:srgbClr val="000000"/>
                </a:solidFill>
                <a:latin typeface="DM Sans Bold"/>
              </a:rPr>
              <a:t>:</a:t>
            </a:r>
            <a:r>
              <a:rPr lang="en-US" sz="2512" spc="150" dirty="0">
                <a:solidFill>
                  <a:srgbClr val="000000"/>
                </a:solidFill>
                <a:latin typeface="DM Sans"/>
              </a:rPr>
              <a:t> The number of nights in the reservation that fall on</a:t>
            </a:r>
          </a:p>
          <a:p>
            <a:pPr algn="l">
              <a:lnSpc>
                <a:spcPts val="3391"/>
              </a:lnSpc>
            </a:pPr>
            <a:r>
              <a:rPr lang="en-US" sz="2512" spc="150" dirty="0">
                <a:solidFill>
                  <a:srgbClr val="000000"/>
                </a:solidFill>
                <a:latin typeface="DM Sans"/>
              </a:rPr>
              <a:t>weekdays.</a:t>
            </a:r>
          </a:p>
          <a:p>
            <a:pPr algn="l">
              <a:lnSpc>
                <a:spcPts val="3391"/>
              </a:lnSpc>
            </a:pPr>
            <a:r>
              <a:rPr lang="en-US" sz="2512" spc="150" dirty="0" err="1">
                <a:solidFill>
                  <a:srgbClr val="000000"/>
                </a:solidFill>
                <a:latin typeface="DM Sans Bold"/>
              </a:rPr>
              <a:t>type_of_meal_plan</a:t>
            </a:r>
            <a:r>
              <a:rPr lang="en-US" sz="2512" spc="150" dirty="0">
                <a:solidFill>
                  <a:srgbClr val="000000"/>
                </a:solidFill>
                <a:latin typeface="DM Sans Bold"/>
              </a:rPr>
              <a:t>:</a:t>
            </a:r>
            <a:r>
              <a:rPr lang="en-US" sz="2512" spc="150" dirty="0">
                <a:solidFill>
                  <a:srgbClr val="000000"/>
                </a:solidFill>
                <a:latin typeface="DM Sans"/>
              </a:rPr>
              <a:t> The meal plan chosen by the guests.</a:t>
            </a:r>
          </a:p>
          <a:p>
            <a:pPr algn="l">
              <a:lnSpc>
                <a:spcPts val="3391"/>
              </a:lnSpc>
            </a:pPr>
            <a:r>
              <a:rPr lang="en-US" sz="2512" spc="150" dirty="0" err="1">
                <a:solidFill>
                  <a:srgbClr val="000000"/>
                </a:solidFill>
                <a:latin typeface="DM Sans Bold"/>
              </a:rPr>
              <a:t>room_type_reserved</a:t>
            </a:r>
            <a:r>
              <a:rPr lang="en-US" sz="2512" spc="150" dirty="0">
                <a:solidFill>
                  <a:srgbClr val="000000"/>
                </a:solidFill>
                <a:latin typeface="DM Sans Bold"/>
              </a:rPr>
              <a:t>:</a:t>
            </a:r>
            <a:r>
              <a:rPr lang="en-US" sz="2512" spc="150" dirty="0">
                <a:solidFill>
                  <a:srgbClr val="000000"/>
                </a:solidFill>
                <a:latin typeface="DM Sans"/>
              </a:rPr>
              <a:t> The type of room reserved by the guests.</a:t>
            </a:r>
          </a:p>
          <a:p>
            <a:pPr algn="l">
              <a:lnSpc>
                <a:spcPts val="3391"/>
              </a:lnSpc>
            </a:pPr>
            <a:r>
              <a:rPr lang="en-US" sz="2512" spc="150" dirty="0" err="1">
                <a:solidFill>
                  <a:srgbClr val="000000"/>
                </a:solidFill>
                <a:latin typeface="DM Sans Bold"/>
              </a:rPr>
              <a:t>lead_time</a:t>
            </a:r>
            <a:r>
              <a:rPr lang="en-US" sz="2512" spc="150" dirty="0">
                <a:solidFill>
                  <a:srgbClr val="000000"/>
                </a:solidFill>
                <a:latin typeface="DM Sans Bold"/>
              </a:rPr>
              <a:t>:</a:t>
            </a:r>
            <a:r>
              <a:rPr lang="en-US" sz="2512" spc="150" dirty="0">
                <a:solidFill>
                  <a:srgbClr val="000000"/>
                </a:solidFill>
                <a:latin typeface="DM Sans"/>
              </a:rPr>
              <a:t> The number of days between booking and arrival.</a:t>
            </a:r>
          </a:p>
          <a:p>
            <a:pPr algn="l">
              <a:lnSpc>
                <a:spcPts val="3391"/>
              </a:lnSpc>
            </a:pPr>
            <a:r>
              <a:rPr lang="en-US" sz="2512" spc="150" dirty="0" err="1">
                <a:solidFill>
                  <a:srgbClr val="000000"/>
                </a:solidFill>
                <a:latin typeface="DM Sans Bold"/>
              </a:rPr>
              <a:t>arrival_date</a:t>
            </a:r>
            <a:r>
              <a:rPr lang="en-US" sz="2512" spc="150" dirty="0">
                <a:solidFill>
                  <a:srgbClr val="000000"/>
                </a:solidFill>
                <a:latin typeface="DM Sans Bold"/>
              </a:rPr>
              <a:t>: </a:t>
            </a:r>
            <a:r>
              <a:rPr lang="en-US" sz="2512" spc="150" dirty="0">
                <a:solidFill>
                  <a:srgbClr val="000000"/>
                </a:solidFill>
                <a:latin typeface="DM Sans"/>
              </a:rPr>
              <a:t>The date of arrival.</a:t>
            </a:r>
          </a:p>
          <a:p>
            <a:pPr algn="l">
              <a:lnSpc>
                <a:spcPts val="3391"/>
              </a:lnSpc>
            </a:pPr>
            <a:r>
              <a:rPr lang="en-US" sz="2512" spc="150" dirty="0" err="1">
                <a:solidFill>
                  <a:srgbClr val="000000"/>
                </a:solidFill>
                <a:latin typeface="DM Sans Bold"/>
              </a:rPr>
              <a:t>market_segment_type</a:t>
            </a:r>
            <a:r>
              <a:rPr lang="en-US" sz="2512" spc="150" dirty="0">
                <a:solidFill>
                  <a:srgbClr val="000000"/>
                </a:solidFill>
                <a:latin typeface="DM Sans Bold"/>
              </a:rPr>
              <a:t>:</a:t>
            </a:r>
            <a:r>
              <a:rPr lang="en-US" sz="2512" spc="150" dirty="0">
                <a:solidFill>
                  <a:srgbClr val="000000"/>
                </a:solidFill>
                <a:latin typeface="DM Sans"/>
              </a:rPr>
              <a:t> The market segment to which the reservation</a:t>
            </a:r>
          </a:p>
          <a:p>
            <a:pPr algn="l">
              <a:lnSpc>
                <a:spcPts val="3391"/>
              </a:lnSpc>
            </a:pPr>
            <a:r>
              <a:rPr lang="en-US" sz="2512" spc="150" dirty="0">
                <a:solidFill>
                  <a:srgbClr val="000000"/>
                </a:solidFill>
                <a:latin typeface="DM Sans"/>
              </a:rPr>
              <a:t>belongs.</a:t>
            </a:r>
          </a:p>
          <a:p>
            <a:pPr algn="l">
              <a:lnSpc>
                <a:spcPts val="3391"/>
              </a:lnSpc>
            </a:pPr>
            <a:r>
              <a:rPr lang="en-US" sz="2512" spc="150" dirty="0" err="1">
                <a:solidFill>
                  <a:srgbClr val="000000"/>
                </a:solidFill>
                <a:latin typeface="DM Sans Bold"/>
              </a:rPr>
              <a:t>avg_price_per_room</a:t>
            </a:r>
            <a:r>
              <a:rPr lang="en-US" sz="2512" spc="150" dirty="0">
                <a:solidFill>
                  <a:srgbClr val="000000"/>
                </a:solidFill>
                <a:latin typeface="DM Sans Bold"/>
              </a:rPr>
              <a:t>:</a:t>
            </a:r>
            <a:r>
              <a:rPr lang="en-US" sz="2512" spc="150" dirty="0">
                <a:solidFill>
                  <a:srgbClr val="000000"/>
                </a:solidFill>
                <a:latin typeface="DM Sans"/>
              </a:rPr>
              <a:t> The average price per room in the reservation.</a:t>
            </a:r>
          </a:p>
          <a:p>
            <a:pPr marL="0" lvl="0" indent="0" algn="l">
              <a:lnSpc>
                <a:spcPts val="3391"/>
              </a:lnSpc>
              <a:spcBef>
                <a:spcPct val="0"/>
              </a:spcBef>
            </a:pPr>
            <a:r>
              <a:rPr lang="en-US" sz="2512" b="1" spc="150" dirty="0" err="1">
                <a:solidFill>
                  <a:srgbClr val="000000"/>
                </a:solidFill>
                <a:latin typeface="DM Sans"/>
                <a:sym typeface="DM Sans"/>
              </a:rPr>
              <a:t>booking_status</a:t>
            </a:r>
            <a:r>
              <a:rPr lang="en-US" sz="2512" b="1" spc="150" dirty="0">
                <a:solidFill>
                  <a:srgbClr val="000000"/>
                </a:solidFill>
                <a:latin typeface="DM Sans"/>
                <a:sym typeface="DM Sans"/>
              </a:rPr>
              <a:t>: </a:t>
            </a:r>
            <a:r>
              <a:rPr lang="en-US" sz="2512" spc="150" dirty="0">
                <a:solidFill>
                  <a:srgbClr val="000000"/>
                </a:solidFill>
                <a:latin typeface="DM Sans"/>
                <a:sym typeface="DM Sans"/>
              </a:rPr>
              <a:t>The status of the booking.</a:t>
            </a: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2157488" y="1272455"/>
            <a:ext cx="13973023" cy="1028876"/>
          </a:xfrm>
          <a:prstGeom prst="rect">
            <a:avLst/>
          </a:prstGeom>
        </p:spPr>
        <p:txBody>
          <a:bodyPr lIns="0" tIns="0" rIns="0" bIns="0" rtlCol="0" anchor="t">
            <a:spAutoFit/>
          </a:bodyPr>
          <a:lstStyle/>
          <a:p>
            <a:pPr algn="ctr">
              <a:lnSpc>
                <a:spcPts val="7661"/>
              </a:lnSpc>
            </a:pPr>
            <a:r>
              <a:rPr lang="en-US" sz="7898">
                <a:solidFill>
                  <a:srgbClr val="000000"/>
                </a:solidFill>
                <a:latin typeface="DM Sans Bold"/>
              </a:rPr>
              <a:t>Dataset Overview</a:t>
            </a:r>
          </a:p>
        </p:txBody>
      </p:sp>
      <p:sp>
        <p:nvSpPr>
          <p:cNvPr id="4" name="Freeform 4"/>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5" name="Freeform 5"/>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6" name="Freeform 6"/>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7" name="Freeform 7"/>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a:off x="833138" y="2545087"/>
            <a:ext cx="16821509" cy="5689680"/>
          </a:xfrm>
          <a:custGeom>
            <a:avLst/>
            <a:gdLst/>
            <a:ahLst/>
            <a:cxnLst/>
            <a:rect l="l" t="t" r="r" b="b"/>
            <a:pathLst>
              <a:path w="16821509" h="4523995">
                <a:moveTo>
                  <a:pt x="0" y="0"/>
                </a:moveTo>
                <a:lnTo>
                  <a:pt x="16821508" y="0"/>
                </a:lnTo>
                <a:lnTo>
                  <a:pt x="16821508" y="4523995"/>
                </a:lnTo>
                <a:lnTo>
                  <a:pt x="0" y="4523995"/>
                </a:lnTo>
                <a:lnTo>
                  <a:pt x="0" y="0"/>
                </a:lnTo>
                <a:close/>
              </a:path>
            </a:pathLst>
          </a:custGeom>
          <a:blipFill>
            <a:blip r:embed="rId13"/>
            <a:stretch>
              <a:fillRect t="-2529" b="-1438"/>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2238588"/>
            <a:ext cx="7455260" cy="1570978"/>
            <a:chOff x="0" y="0"/>
            <a:chExt cx="2495710" cy="857492"/>
          </a:xfrm>
        </p:grpSpPr>
        <p:sp>
          <p:nvSpPr>
            <p:cNvPr id="6" name="Freeform 6"/>
            <p:cNvSpPr/>
            <p:nvPr/>
          </p:nvSpPr>
          <p:spPr>
            <a:xfrm>
              <a:off x="0" y="0"/>
              <a:ext cx="2495710" cy="771767"/>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1. What is the total number </a:t>
              </a:r>
            </a:p>
            <a:p>
              <a:pPr lvl="0" algn="ctr">
                <a:spcBef>
                  <a:spcPct val="0"/>
                </a:spcBef>
              </a:pPr>
              <a:r>
                <a:rPr lang="en-US" sz="4000" b="1" u="none" dirty="0">
                  <a:solidFill>
                    <a:srgbClr val="000000"/>
                  </a:solidFill>
                </a:rPr>
                <a:t>of reservations in the dataset?</a:t>
              </a:r>
            </a:p>
            <a:p>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333" t="19845" r="39167" b="58874"/>
          <a:stretch/>
        </p:blipFill>
        <p:spPr>
          <a:xfrm>
            <a:off x="6613563" y="4580032"/>
            <a:ext cx="10359987" cy="39455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2395642"/>
            <a:ext cx="6998061" cy="1413925"/>
            <a:chOff x="0" y="85725"/>
            <a:chExt cx="2342659" cy="771767"/>
          </a:xfrm>
        </p:grpSpPr>
        <p:sp>
          <p:nvSpPr>
            <p:cNvPr id="6" name="Freeform 6"/>
            <p:cNvSpPr/>
            <p:nvPr/>
          </p:nvSpPr>
          <p:spPr>
            <a:xfrm>
              <a:off x="0" y="99103"/>
              <a:ext cx="2342659" cy="758389"/>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2. Which meal plan is the most popular among guests?</a:t>
              </a:r>
            </a:p>
            <a:p>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393" t="17894" r="15262" b="56494"/>
          <a:stretch/>
        </p:blipFill>
        <p:spPr>
          <a:xfrm>
            <a:off x="6477000" y="4553978"/>
            <a:ext cx="10496550" cy="4094722"/>
          </a:xfrm>
          <a:prstGeom prst="rect">
            <a:avLst/>
          </a:prstGeom>
        </p:spPr>
      </p:pic>
    </p:spTree>
    <p:extLst>
      <p:ext uri="{BB962C8B-B14F-4D97-AF65-F5344CB8AC3E}">
        <p14:creationId xmlns:p14="http://schemas.microsoft.com/office/powerpoint/2010/main" val="268377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386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2052170"/>
            <a:ext cx="6998061" cy="1934736"/>
            <a:chOff x="0" y="-101753"/>
            <a:chExt cx="2342659" cy="1056043"/>
          </a:xfrm>
        </p:grpSpPr>
        <p:sp>
          <p:nvSpPr>
            <p:cNvPr id="6" name="Freeform 6"/>
            <p:cNvSpPr/>
            <p:nvPr/>
          </p:nvSpPr>
          <p:spPr>
            <a:xfrm>
              <a:off x="0" y="-101753"/>
              <a:ext cx="2342659" cy="1056043"/>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3. What is the average price per room for reservations involving children?</a:t>
              </a:r>
            </a:p>
            <a:p>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393" t="17737" r="34385" b="58817"/>
          <a:stretch/>
        </p:blipFill>
        <p:spPr>
          <a:xfrm>
            <a:off x="6553200" y="4460139"/>
            <a:ext cx="10287000" cy="4112361"/>
          </a:xfrm>
          <a:prstGeom prst="rect">
            <a:avLst/>
          </a:prstGeom>
        </p:spPr>
      </p:pic>
    </p:spTree>
    <p:extLst>
      <p:ext uri="{BB962C8B-B14F-4D97-AF65-F5344CB8AC3E}">
        <p14:creationId xmlns:p14="http://schemas.microsoft.com/office/powerpoint/2010/main" val="135244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2238588"/>
            <a:ext cx="7531461" cy="1570978"/>
            <a:chOff x="0" y="0"/>
            <a:chExt cx="2521219" cy="857492"/>
          </a:xfrm>
        </p:grpSpPr>
        <p:sp>
          <p:nvSpPr>
            <p:cNvPr id="6" name="Freeform 6"/>
            <p:cNvSpPr/>
            <p:nvPr/>
          </p:nvSpPr>
          <p:spPr>
            <a:xfrm>
              <a:off x="0" y="0"/>
              <a:ext cx="2521219" cy="771767"/>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4. How many reservations were made for the year 2018?</a:t>
              </a:r>
            </a:p>
            <a:p>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393" t="20586" r="47625" b="58660"/>
          <a:stretch/>
        </p:blipFill>
        <p:spPr>
          <a:xfrm>
            <a:off x="6553200" y="4553978"/>
            <a:ext cx="10287000" cy="4018522"/>
          </a:xfrm>
          <a:prstGeom prst="rect">
            <a:avLst/>
          </a:prstGeom>
        </p:spPr>
      </p:pic>
    </p:spTree>
    <p:extLst>
      <p:ext uri="{BB962C8B-B14F-4D97-AF65-F5344CB8AC3E}">
        <p14:creationId xmlns:p14="http://schemas.microsoft.com/office/powerpoint/2010/main" val="1196775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5" name="Group 5"/>
          <p:cNvGrpSpPr/>
          <p:nvPr/>
        </p:nvGrpSpPr>
        <p:grpSpPr>
          <a:xfrm>
            <a:off x="1155339" y="2238588"/>
            <a:ext cx="6998061" cy="1570978"/>
            <a:chOff x="0" y="0"/>
            <a:chExt cx="2342659" cy="857492"/>
          </a:xfrm>
        </p:grpSpPr>
        <p:sp>
          <p:nvSpPr>
            <p:cNvPr id="6" name="Freeform 6"/>
            <p:cNvSpPr/>
            <p:nvPr/>
          </p:nvSpPr>
          <p:spPr>
            <a:xfrm>
              <a:off x="0" y="0"/>
              <a:ext cx="2342659" cy="771767"/>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txBody>
            <a:bodyPr/>
            <a:lstStyle/>
            <a:p>
              <a:pPr lvl="0" algn="ctr">
                <a:spcBef>
                  <a:spcPct val="0"/>
                </a:spcBef>
              </a:pPr>
              <a:r>
                <a:rPr lang="en-US" sz="4000" b="1" u="none" dirty="0">
                  <a:solidFill>
                    <a:srgbClr val="000000"/>
                  </a:solidFill>
                </a:rPr>
                <a:t>5. What is the most commonly booked room type?</a:t>
              </a:r>
            </a:p>
            <a:p>
              <a:endParaRPr lang="en-IN" dirty="0"/>
            </a:p>
          </p:txBody>
        </p:sp>
        <p:sp>
          <p:nvSpPr>
            <p:cNvPr id="7" name="TextBox 7"/>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6248400" y="4185999"/>
            <a:ext cx="10955456" cy="4733662"/>
            <a:chOff x="0" y="0"/>
            <a:chExt cx="2342659" cy="857492"/>
          </a:xfrm>
        </p:grpSpPr>
        <p:sp>
          <p:nvSpPr>
            <p:cNvPr id="10" name="Freeform 10"/>
            <p:cNvSpPr/>
            <p:nvPr/>
          </p:nvSpPr>
          <p:spPr>
            <a:xfrm>
              <a:off x="0" y="0"/>
              <a:ext cx="2342659" cy="857492"/>
            </a:xfrm>
            <a:custGeom>
              <a:avLst/>
              <a:gdLst/>
              <a:ahLst/>
              <a:cxnLst/>
              <a:rect l="l" t="t" r="r" b="b"/>
              <a:pathLst>
                <a:path w="2342659" h="857492">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id="11" name="TextBox 11"/>
            <p:cNvSpPr txBox="1"/>
            <p:nvPr/>
          </p:nvSpPr>
          <p:spPr>
            <a:xfrm>
              <a:off x="0" y="85725"/>
              <a:ext cx="2342659" cy="771767"/>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9975489" y="6813307"/>
            <a:ext cx="6998061" cy="2305447"/>
          </a:xfrm>
          <a:prstGeom prst="rect">
            <a:avLst/>
          </a:prstGeom>
        </p:spPr>
        <p:txBody>
          <a:bodyPr lIns="50800" tIns="50800" rIns="50800" bIns="50800" rtlCol="0" anchor="ctr"/>
          <a:lstStyle/>
          <a:p>
            <a:pPr algn="ctr">
              <a:lnSpc>
                <a:spcPts val="1925"/>
              </a:lnSpc>
            </a:pPr>
            <a:endParaRPr/>
          </a:p>
        </p:txBody>
      </p:sp>
      <p:sp>
        <p:nvSpPr>
          <p:cNvPr id="20" name="Freeform 20"/>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2" name="Freeform 22"/>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3" name="Freeform 23"/>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pic>
        <p:nvPicPr>
          <p:cNvPr id="25" name="Picture 24">
            <a:extLst>
              <a:ext uri="{FF2B5EF4-FFF2-40B4-BE49-F238E27FC236}">
                <a16:creationId xmlns:a16="http://schemas.microsoft.com/office/drawing/2014/main" id="{BE030304-7E17-C4D1-04D6-A5ADC730ADAC}"/>
              </a:ext>
            </a:extLst>
          </p:cNvPr>
          <p:cNvPicPr>
            <a:picLocks noChangeAspect="1"/>
          </p:cNvPicPr>
          <p:nvPr/>
        </p:nvPicPr>
        <p:blipFill rotWithShape="1">
          <a:blip r:embed="rId11">
            <a:extLst>
              <a:ext uri="{28A0092B-C50C-407E-A947-70E740481C1C}">
                <a14:useLocalDpi xmlns:a14="http://schemas.microsoft.com/office/drawing/2010/main" val="0"/>
              </a:ext>
            </a:extLst>
          </a:blip>
          <a:srcRect l="13393" t="20586" r="47625" b="51384"/>
          <a:stretch/>
        </p:blipFill>
        <p:spPr>
          <a:xfrm>
            <a:off x="6553200" y="4460139"/>
            <a:ext cx="10420350" cy="4197215"/>
          </a:xfrm>
          <a:prstGeom prst="rect">
            <a:avLst/>
          </a:prstGeom>
        </p:spPr>
      </p:pic>
    </p:spTree>
    <p:extLst>
      <p:ext uri="{BB962C8B-B14F-4D97-AF65-F5344CB8AC3E}">
        <p14:creationId xmlns:p14="http://schemas.microsoft.com/office/powerpoint/2010/main" val="4242468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480</Words>
  <Application>Microsoft Office PowerPoint</Application>
  <PresentationFormat>Custom</PresentationFormat>
  <Paragraphs>41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DM Sans</vt:lpstr>
      <vt:lpstr>Arial</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dc:creator>Neha</dc:creator>
  <cp:lastModifiedBy>nehaprasad3991@gmail.com</cp:lastModifiedBy>
  <cp:revision>2</cp:revision>
  <dcterms:created xsi:type="dcterms:W3CDTF">2006-08-16T00:00:00Z</dcterms:created>
  <dcterms:modified xsi:type="dcterms:W3CDTF">2024-05-20T20:26:58Z</dcterms:modified>
  <dc:identifier>DAGFyprCGiQ</dc:identifier>
</cp:coreProperties>
</file>